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8" r:id="rId4"/>
    <p:sldId id="260" r:id="rId5"/>
    <p:sldId id="257" r:id="rId6"/>
    <p:sldId id="261"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36549-E72A-AC23-6488-45649D38C1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6E45969-47CA-60CC-9170-15C55C7670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F11677B-5244-A369-A286-AF84365316F8}"/>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34510204-1B0B-6E95-EC00-D1E494BCCC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7C0AE7-354E-FC63-0128-26C3A2B933D3}"/>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139365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BF4F-FAD8-E847-45A9-31D0411A0F7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31CAE5-F7A2-7F94-EDC4-23DF49F816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2F359E-5630-071E-F1E4-8D833A6D0ED3}"/>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C6673137-CA75-757D-2BC0-A8F41180C6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64EE5DD-1106-B711-A4AF-F951A6664A51}"/>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49947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FEBA-D4B4-3D80-F403-F0BAB97684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103BA80-5F65-6496-406D-B46EF5DB68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1B5F1F9-2E44-2F2B-84D8-9DEB27B34546}"/>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BC3EB38E-88C6-F994-8CF6-67DF13D8E49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5D37A3E-FE87-EE4E-4D7D-21EF208CBD09}"/>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4252693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0734-D379-3124-D1F2-B7E9014C80E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398AE6E-9D37-E955-61FC-7FD9156818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B9B85E-2673-0321-14F0-7AAA8CA9D8BC}"/>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7C6877C7-F2FF-A42A-2F47-3C7F22F048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8F2B0F-50AA-C0A4-06DE-4E15782A08CE}"/>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3215615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1C48-E8A8-D58A-B6DF-598D5EA029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4A2FEDB-3113-6C7C-B758-D766DD1E7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25BA47-7219-9FAB-826E-37E62BCB34D6}"/>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59AD26F3-2658-F24F-31AF-350D782D0E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2E61EB2-4DB0-398B-A2AB-18B84D7F2467}"/>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198763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21384-B275-F4AE-E9C2-C9F74307175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AF6FA3B-4162-693B-9E63-E7C10BCF94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D085961-B445-07B2-41B4-5C3F04D844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CD9FA71-9640-3FEE-11BA-BE6BCF6A6760}"/>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6" name="Footer Placeholder 5">
            <a:extLst>
              <a:ext uri="{FF2B5EF4-FFF2-40B4-BE49-F238E27FC236}">
                <a16:creationId xmlns:a16="http://schemas.microsoft.com/office/drawing/2014/main" id="{2D9E6D84-B40D-AAE9-04D1-FA8C7B702BB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A97C74A-85A7-8BF5-59D6-38C8DDD95EC6}"/>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1664920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712D-1F1E-C719-9F07-D7A9EEF28D7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D625033-9D4E-D6FB-4B9E-3087DF949F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570E15-EA6E-C380-4173-8DA6430903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AA149B6-9F4B-64A4-06BC-2DD6E2D68E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3B1019-F537-9723-D194-AA21436475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AE24384-F343-4F24-68D8-C30319E2D4B4}"/>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8" name="Footer Placeholder 7">
            <a:extLst>
              <a:ext uri="{FF2B5EF4-FFF2-40B4-BE49-F238E27FC236}">
                <a16:creationId xmlns:a16="http://schemas.microsoft.com/office/drawing/2014/main" id="{92747C14-91FA-505B-9DBE-71BBC94C8A0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AC0F31D-46FD-E404-33EB-6BC1E0D64BB8}"/>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1322735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0EFC-DBF8-4BD5-95ED-54A611A1BC7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B503783-4E51-5BCD-A1EC-900655F8B8D3}"/>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4" name="Footer Placeholder 3">
            <a:extLst>
              <a:ext uri="{FF2B5EF4-FFF2-40B4-BE49-F238E27FC236}">
                <a16:creationId xmlns:a16="http://schemas.microsoft.com/office/drawing/2014/main" id="{2A33FCB1-CE0E-19C9-F1A1-BE353E06C29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561BCC6-5D96-47C1-F762-312F2254B18E}"/>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381660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2AF55-291D-2DC9-BC67-D5193AD77702}"/>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3" name="Footer Placeholder 2">
            <a:extLst>
              <a:ext uri="{FF2B5EF4-FFF2-40B4-BE49-F238E27FC236}">
                <a16:creationId xmlns:a16="http://schemas.microsoft.com/office/drawing/2014/main" id="{B899B5D7-6A8A-AD16-8C33-A2D155D45AD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3AE8A69-073C-6E6C-D401-E53AA92BB675}"/>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95096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F7761-9851-6554-D105-332670FC5C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95CB7EC-3F8E-C971-39A1-595D89C9BD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2B25B73-C2DD-C78E-0CC7-6E11A4D1B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EBE919-5C96-5C80-F5BD-40848CD5ABCB}"/>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6" name="Footer Placeholder 5">
            <a:extLst>
              <a:ext uri="{FF2B5EF4-FFF2-40B4-BE49-F238E27FC236}">
                <a16:creationId xmlns:a16="http://schemas.microsoft.com/office/drawing/2014/main" id="{7060F17B-D1C6-E9B6-B675-F31AC43D9A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7D68499-CB0F-7E06-42F8-7493B5383703}"/>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1481284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03FAE-18D6-3271-29A8-674693F44A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36CDF24-1E08-E4E0-DED8-12152D6216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5EDD095-6D05-3B7B-3A07-5B5220BA0A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3C7F13-125C-A614-9EB9-B004B4EC00FB}"/>
              </a:ext>
            </a:extLst>
          </p:cNvPr>
          <p:cNvSpPr>
            <a:spLocks noGrp="1"/>
          </p:cNvSpPr>
          <p:nvPr>
            <p:ph type="dt" sz="half" idx="10"/>
          </p:nvPr>
        </p:nvSpPr>
        <p:spPr/>
        <p:txBody>
          <a:bodyPr/>
          <a:lstStyle/>
          <a:p>
            <a:fld id="{9E90376E-A6D4-426A-90AC-3DDF77AACE7D}" type="datetimeFigureOut">
              <a:rPr lang="en-IN" smtClean="0"/>
              <a:t>09-06-2024</a:t>
            </a:fld>
            <a:endParaRPr lang="en-IN"/>
          </a:p>
        </p:txBody>
      </p:sp>
      <p:sp>
        <p:nvSpPr>
          <p:cNvPr id="6" name="Footer Placeholder 5">
            <a:extLst>
              <a:ext uri="{FF2B5EF4-FFF2-40B4-BE49-F238E27FC236}">
                <a16:creationId xmlns:a16="http://schemas.microsoft.com/office/drawing/2014/main" id="{A2072FC7-AB05-BDCB-47F2-E3CE2229534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70407D-F4A7-7408-1F08-2118C5860AAC}"/>
              </a:ext>
            </a:extLst>
          </p:cNvPr>
          <p:cNvSpPr>
            <a:spLocks noGrp="1"/>
          </p:cNvSpPr>
          <p:nvPr>
            <p:ph type="sldNum" sz="quarter" idx="12"/>
          </p:nvPr>
        </p:nvSpPr>
        <p:spPr/>
        <p:txBody>
          <a:bodyPr/>
          <a:lstStyle/>
          <a:p>
            <a:fld id="{44BCBED9-3146-4AD7-98D9-A4BEC47670B4}" type="slidenum">
              <a:rPr lang="en-IN" smtClean="0"/>
              <a:t>‹#›</a:t>
            </a:fld>
            <a:endParaRPr lang="en-IN"/>
          </a:p>
        </p:txBody>
      </p:sp>
    </p:spTree>
    <p:extLst>
      <p:ext uri="{BB962C8B-B14F-4D97-AF65-F5344CB8AC3E}">
        <p14:creationId xmlns:p14="http://schemas.microsoft.com/office/powerpoint/2010/main" val="239653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8C7AE4-3C28-2F66-CDA6-7853EB5509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255329-43F0-39B3-7A23-98F326F0C4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0FCBBA-C840-7DD0-4F03-15BE3413C1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0376E-A6D4-426A-90AC-3DDF77AACE7D}" type="datetimeFigureOut">
              <a:rPr lang="en-IN" smtClean="0"/>
              <a:t>09-06-2024</a:t>
            </a:fld>
            <a:endParaRPr lang="en-IN"/>
          </a:p>
        </p:txBody>
      </p:sp>
      <p:sp>
        <p:nvSpPr>
          <p:cNvPr id="5" name="Footer Placeholder 4">
            <a:extLst>
              <a:ext uri="{FF2B5EF4-FFF2-40B4-BE49-F238E27FC236}">
                <a16:creationId xmlns:a16="http://schemas.microsoft.com/office/drawing/2014/main" id="{622EE53E-CEF5-49AC-0EBB-692BB38B80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B6B1B3E-6A60-1D6E-E584-3277883F39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CBED9-3146-4AD7-98D9-A4BEC47670B4}" type="slidenum">
              <a:rPr lang="en-IN" smtClean="0"/>
              <a:t>‹#›</a:t>
            </a:fld>
            <a:endParaRPr lang="en-IN"/>
          </a:p>
        </p:txBody>
      </p:sp>
    </p:spTree>
    <p:extLst>
      <p:ext uri="{BB962C8B-B14F-4D97-AF65-F5344CB8AC3E}">
        <p14:creationId xmlns:p14="http://schemas.microsoft.com/office/powerpoint/2010/main" val="4079604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Pharmacy 08 00140 g002 550">
            <a:extLst>
              <a:ext uri="{FF2B5EF4-FFF2-40B4-BE49-F238E27FC236}">
                <a16:creationId xmlns:a16="http://schemas.microsoft.com/office/drawing/2014/main" id="{A6F10A86-6414-0CDD-B85A-6203B590E7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7835" y="1265052"/>
            <a:ext cx="8555983" cy="43868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92B1101-AEA7-C908-7DBC-CB188596070E}"/>
              </a:ext>
            </a:extLst>
          </p:cNvPr>
          <p:cNvSpPr txBox="1"/>
          <p:nvPr/>
        </p:nvSpPr>
        <p:spPr>
          <a:xfrm>
            <a:off x="3295534" y="5967452"/>
            <a:ext cx="6096000" cy="400110"/>
          </a:xfrm>
          <a:prstGeom prst="rect">
            <a:avLst/>
          </a:prstGeom>
          <a:noFill/>
        </p:spPr>
        <p:txBody>
          <a:bodyPr wrap="square">
            <a:spAutoFit/>
          </a:bodyPr>
          <a:lstStyle/>
          <a:p>
            <a:pPr algn="ctr"/>
            <a:r>
              <a:rPr lang="en-US" sz="2000" b="0" i="0" dirty="0">
                <a:solidFill>
                  <a:srgbClr val="222222"/>
                </a:solidFill>
                <a:effectLst/>
                <a:highlight>
                  <a:srgbClr val="FFFFFF"/>
                </a:highlight>
                <a:latin typeface="Georgia" panose="02040502050405020303" pitchFamily="18" charset="0"/>
              </a:rPr>
              <a:t>The historical evolution of the pharmacy</a:t>
            </a:r>
            <a:endParaRPr lang="en-IN" sz="2000" dirty="0">
              <a:latin typeface="Georgia" panose="02040502050405020303" pitchFamily="18" charset="0"/>
            </a:endParaRPr>
          </a:p>
        </p:txBody>
      </p:sp>
      <p:sp>
        <p:nvSpPr>
          <p:cNvPr id="11" name="TextBox 10">
            <a:extLst>
              <a:ext uri="{FF2B5EF4-FFF2-40B4-BE49-F238E27FC236}">
                <a16:creationId xmlns:a16="http://schemas.microsoft.com/office/drawing/2014/main" id="{CBC16350-9340-4C8B-6DA1-5B880E0306E9}"/>
              </a:ext>
            </a:extLst>
          </p:cNvPr>
          <p:cNvSpPr txBox="1"/>
          <p:nvPr/>
        </p:nvSpPr>
        <p:spPr>
          <a:xfrm>
            <a:off x="-16426" y="6508025"/>
            <a:ext cx="12129060" cy="338554"/>
          </a:xfrm>
          <a:prstGeom prst="rect">
            <a:avLst/>
          </a:prstGeom>
          <a:noFill/>
        </p:spPr>
        <p:txBody>
          <a:bodyPr wrap="square">
            <a:spAutoFit/>
          </a:bodyPr>
          <a:lstStyle/>
          <a:p>
            <a:pPr algn="ctr"/>
            <a:r>
              <a:rPr lang="en-US" sz="800" b="0" i="0" dirty="0" err="1">
                <a:solidFill>
                  <a:srgbClr val="222222"/>
                </a:solidFill>
                <a:effectLst/>
                <a:highlight>
                  <a:srgbClr val="FFFFFF"/>
                </a:highlight>
                <a:latin typeface="Georgia" panose="02040502050405020303" pitchFamily="18" charset="0"/>
              </a:rPr>
              <a:t>Bragazzi</a:t>
            </a:r>
            <a:r>
              <a:rPr lang="en-US" sz="800" b="0" i="0" dirty="0">
                <a:solidFill>
                  <a:srgbClr val="222222"/>
                </a:solidFill>
                <a:effectLst/>
                <a:highlight>
                  <a:srgbClr val="FFFFFF"/>
                </a:highlight>
                <a:latin typeface="Georgia" panose="02040502050405020303" pitchFamily="18" charset="0"/>
              </a:rPr>
              <a:t> NL, Mansour M, </a:t>
            </a:r>
            <a:r>
              <a:rPr lang="en-US" sz="800" b="0" i="0" dirty="0" err="1">
                <a:solidFill>
                  <a:srgbClr val="222222"/>
                </a:solidFill>
                <a:effectLst/>
                <a:highlight>
                  <a:srgbClr val="FFFFFF"/>
                </a:highlight>
                <a:latin typeface="Georgia" panose="02040502050405020303" pitchFamily="18" charset="0"/>
              </a:rPr>
              <a:t>Bonsignore</a:t>
            </a:r>
            <a:r>
              <a:rPr lang="en-US" sz="800" b="0" i="0" dirty="0">
                <a:solidFill>
                  <a:srgbClr val="222222"/>
                </a:solidFill>
                <a:effectLst/>
                <a:highlight>
                  <a:srgbClr val="FFFFFF"/>
                </a:highlight>
                <a:latin typeface="Georgia" panose="02040502050405020303" pitchFamily="18" charset="0"/>
              </a:rPr>
              <a:t> A, </a:t>
            </a:r>
            <a:r>
              <a:rPr lang="en-US" sz="800" b="0" i="0" dirty="0" err="1">
                <a:solidFill>
                  <a:srgbClr val="222222"/>
                </a:solidFill>
                <a:effectLst/>
                <a:highlight>
                  <a:srgbClr val="FFFFFF"/>
                </a:highlight>
                <a:latin typeface="Georgia" panose="02040502050405020303" pitchFamily="18" charset="0"/>
              </a:rPr>
              <a:t>Ciliberti</a:t>
            </a:r>
            <a:r>
              <a:rPr lang="en-US" sz="800" b="0" i="0" dirty="0">
                <a:solidFill>
                  <a:srgbClr val="222222"/>
                </a:solidFill>
                <a:effectLst/>
                <a:highlight>
                  <a:srgbClr val="FFFFFF"/>
                </a:highlight>
                <a:latin typeface="Georgia" panose="02040502050405020303" pitchFamily="18" charset="0"/>
              </a:rPr>
              <a:t> R. The Role of Hospital and Community Pharmacists in the Management of COVID-19: Towards an Expanded Definition of the Roles, Responsibilities, and Duties of the Pharmacist. </a:t>
            </a:r>
            <a:r>
              <a:rPr lang="en-US" sz="800" b="0" i="1" dirty="0">
                <a:solidFill>
                  <a:srgbClr val="222222"/>
                </a:solidFill>
                <a:effectLst/>
                <a:highlight>
                  <a:srgbClr val="FFFFFF"/>
                </a:highlight>
                <a:latin typeface="Georgia" panose="02040502050405020303" pitchFamily="18" charset="0"/>
              </a:rPr>
              <a:t>Pharmacy</a:t>
            </a:r>
            <a:r>
              <a:rPr lang="en-US" sz="800" b="0" i="0" dirty="0">
                <a:solidFill>
                  <a:srgbClr val="222222"/>
                </a:solidFill>
                <a:effectLst/>
                <a:highlight>
                  <a:srgbClr val="FFFFFF"/>
                </a:highlight>
                <a:latin typeface="Georgia" panose="02040502050405020303" pitchFamily="18" charset="0"/>
              </a:rPr>
              <a:t>. 2020; 8(3):140. https://doi.org/10.3390/pharmacy8030140</a:t>
            </a:r>
            <a:endParaRPr lang="en-IN" sz="800" dirty="0">
              <a:latin typeface="Georgia" panose="02040502050405020303" pitchFamily="18" charset="0"/>
            </a:endParaRPr>
          </a:p>
        </p:txBody>
      </p:sp>
      <p:sp>
        <p:nvSpPr>
          <p:cNvPr id="3" name="TextBox 2">
            <a:extLst>
              <a:ext uri="{FF2B5EF4-FFF2-40B4-BE49-F238E27FC236}">
                <a16:creationId xmlns:a16="http://schemas.microsoft.com/office/drawing/2014/main" id="{909CD145-3DA7-06E9-330A-116403E45DD8}"/>
              </a:ext>
            </a:extLst>
          </p:cNvPr>
          <p:cNvSpPr txBox="1"/>
          <p:nvPr/>
        </p:nvSpPr>
        <p:spPr>
          <a:xfrm>
            <a:off x="103647" y="729742"/>
            <a:ext cx="6105236" cy="1200329"/>
          </a:xfrm>
          <a:prstGeom prst="rect">
            <a:avLst/>
          </a:prstGeom>
          <a:noFill/>
        </p:spPr>
        <p:txBody>
          <a:bodyPr wrap="square">
            <a:spAutoFit/>
          </a:bodyPr>
          <a:lstStyle/>
          <a:p>
            <a:r>
              <a:rPr lang="en-US" sz="1200" dirty="0">
                <a:latin typeface="Georgia" panose="02040502050405020303" pitchFamily="18" charset="0"/>
              </a:rPr>
              <a:t>Pharmacists, also known as chemists or druggists, are healthcare professionals who practice in pharmacy, the field of health sciences focusing on safe and effective medication use. Apart from this, Pharmacist is the one who deals with all the fields related to medicine. From cultivation of medicinal plant, Extraction, Synthesis, Clinical and non clinical experiments, Dispensing, monitoring, Pharmacovigilance. Who is Pharmacist?</a:t>
            </a:r>
          </a:p>
        </p:txBody>
      </p:sp>
    </p:spTree>
    <p:extLst>
      <p:ext uri="{BB962C8B-B14F-4D97-AF65-F5344CB8AC3E}">
        <p14:creationId xmlns:p14="http://schemas.microsoft.com/office/powerpoint/2010/main" val="264611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harmacy 08 00140 g001 550">
            <a:extLst>
              <a:ext uri="{FF2B5EF4-FFF2-40B4-BE49-F238E27FC236}">
                <a16:creationId xmlns:a16="http://schemas.microsoft.com/office/drawing/2014/main" id="{C711909D-475E-98CB-D2D4-CE63E1B4DD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0331" y="0"/>
            <a:ext cx="7115923" cy="3570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75A2B3A-F97E-B7CE-11C3-7BC11584BFFA}"/>
              </a:ext>
            </a:extLst>
          </p:cNvPr>
          <p:cNvSpPr txBox="1"/>
          <p:nvPr/>
        </p:nvSpPr>
        <p:spPr>
          <a:xfrm>
            <a:off x="2609968" y="6353832"/>
            <a:ext cx="7027780" cy="307777"/>
          </a:xfrm>
          <a:prstGeom prst="rect">
            <a:avLst/>
          </a:prstGeom>
          <a:noFill/>
        </p:spPr>
        <p:txBody>
          <a:bodyPr wrap="square">
            <a:spAutoFit/>
          </a:bodyPr>
          <a:lstStyle/>
          <a:p>
            <a:pPr algn="ctr"/>
            <a:r>
              <a:rPr lang="en-US" sz="1400" b="0" i="0" dirty="0">
                <a:solidFill>
                  <a:srgbClr val="222222"/>
                </a:solidFill>
                <a:effectLst/>
                <a:highlight>
                  <a:srgbClr val="FFFFFF"/>
                </a:highlight>
                <a:latin typeface="Georgia" panose="02040502050405020303" pitchFamily="18" charset="0"/>
              </a:rPr>
              <a:t>The historical evolution of the roles, responsibilities and duties of the pharmacist</a:t>
            </a:r>
            <a:endParaRPr lang="en-IN" sz="1400" dirty="0">
              <a:latin typeface="Georgia" panose="02040502050405020303" pitchFamily="18" charset="0"/>
            </a:endParaRPr>
          </a:p>
        </p:txBody>
      </p:sp>
      <p:pic>
        <p:nvPicPr>
          <p:cNvPr id="5" name="Picture 4">
            <a:extLst>
              <a:ext uri="{FF2B5EF4-FFF2-40B4-BE49-F238E27FC236}">
                <a16:creationId xmlns:a16="http://schemas.microsoft.com/office/drawing/2014/main" id="{43405FF9-3D49-E86E-77A4-EF0A2F6D1540}"/>
              </a:ext>
            </a:extLst>
          </p:cNvPr>
          <p:cNvPicPr>
            <a:picLocks noChangeAspect="1"/>
          </p:cNvPicPr>
          <p:nvPr/>
        </p:nvPicPr>
        <p:blipFill>
          <a:blip r:embed="rId3"/>
          <a:stretch>
            <a:fillRect/>
          </a:stretch>
        </p:blipFill>
        <p:spPr>
          <a:xfrm>
            <a:off x="4765587" y="3090709"/>
            <a:ext cx="6619070" cy="3143821"/>
          </a:xfrm>
          <a:prstGeom prst="rect">
            <a:avLst/>
          </a:prstGeom>
        </p:spPr>
      </p:pic>
    </p:spTree>
    <p:extLst>
      <p:ext uri="{BB962C8B-B14F-4D97-AF65-F5344CB8AC3E}">
        <p14:creationId xmlns:p14="http://schemas.microsoft.com/office/powerpoint/2010/main" val="50454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of Hospital administrator in a meeting room">
            <a:extLst>
              <a:ext uri="{FF2B5EF4-FFF2-40B4-BE49-F238E27FC236}">
                <a16:creationId xmlns:a16="http://schemas.microsoft.com/office/drawing/2014/main" id="{255ED6F8-4D23-5191-05EC-30ED6509AD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106" y="658289"/>
            <a:ext cx="2381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C2F09CF-7914-EA97-4DDC-6EF4D436C923}"/>
              </a:ext>
            </a:extLst>
          </p:cNvPr>
          <p:cNvSpPr txBox="1"/>
          <p:nvPr/>
        </p:nvSpPr>
        <p:spPr>
          <a:xfrm>
            <a:off x="397428" y="3290"/>
            <a:ext cx="2705928" cy="584775"/>
          </a:xfrm>
          <a:prstGeom prst="rect">
            <a:avLst/>
          </a:prstGeom>
          <a:noFill/>
        </p:spPr>
        <p:txBody>
          <a:bodyPr wrap="square">
            <a:spAutoFit/>
          </a:bodyPr>
          <a:lstStyle/>
          <a:p>
            <a:pPr algn="ctr"/>
            <a:r>
              <a:rPr lang="en-IN" sz="1600" dirty="0">
                <a:latin typeface="Georgia" panose="02040502050405020303" pitchFamily="18" charset="0"/>
              </a:rPr>
              <a:t>Hospital Administrator/CEO:</a:t>
            </a:r>
          </a:p>
        </p:txBody>
      </p:sp>
      <p:pic>
        <p:nvPicPr>
          <p:cNvPr id="1028" name="Picture 4" descr="Image of Doctor in a white coat leading a team meeting">
            <a:extLst>
              <a:ext uri="{FF2B5EF4-FFF2-40B4-BE49-F238E27FC236}">
                <a16:creationId xmlns:a16="http://schemas.microsoft.com/office/drawing/2014/main" id="{7A0C6825-E53A-ADF0-8221-75AC1BE648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8321" y="588065"/>
            <a:ext cx="2381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0BEE710-A63A-71B4-2C9B-95E52E40FE59}"/>
              </a:ext>
            </a:extLst>
          </p:cNvPr>
          <p:cNvSpPr txBox="1"/>
          <p:nvPr/>
        </p:nvSpPr>
        <p:spPr>
          <a:xfrm>
            <a:off x="4321037" y="172565"/>
            <a:ext cx="2825198" cy="338554"/>
          </a:xfrm>
          <a:prstGeom prst="rect">
            <a:avLst/>
          </a:prstGeom>
          <a:noFill/>
        </p:spPr>
        <p:txBody>
          <a:bodyPr wrap="square">
            <a:spAutoFit/>
          </a:bodyPr>
          <a:lstStyle/>
          <a:p>
            <a:r>
              <a:rPr lang="en-IN" sz="1600" dirty="0">
                <a:latin typeface="Georgia" panose="02040502050405020303" pitchFamily="18" charset="0"/>
              </a:rPr>
              <a:t>Chief Medical Officer (CMO)</a:t>
            </a:r>
          </a:p>
        </p:txBody>
      </p:sp>
      <p:pic>
        <p:nvPicPr>
          <p:cNvPr id="1030" name="Picture 6" descr="Image of Nurses providing care to a patient in a hospital bed">
            <a:extLst>
              <a:ext uri="{FF2B5EF4-FFF2-40B4-BE49-F238E27FC236}">
                <a16:creationId xmlns:a16="http://schemas.microsoft.com/office/drawing/2014/main" id="{7DF05A3C-B372-0B80-F5F0-CF51CC872B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4618" y="541897"/>
            <a:ext cx="2381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2B8354A-ECAA-4BEF-DED8-ADE1610B9A14}"/>
              </a:ext>
            </a:extLst>
          </p:cNvPr>
          <p:cNvSpPr txBox="1"/>
          <p:nvPr/>
        </p:nvSpPr>
        <p:spPr>
          <a:xfrm>
            <a:off x="8988111" y="172565"/>
            <a:ext cx="1144180" cy="338554"/>
          </a:xfrm>
          <a:prstGeom prst="rect">
            <a:avLst/>
          </a:prstGeom>
          <a:noFill/>
        </p:spPr>
        <p:txBody>
          <a:bodyPr wrap="square">
            <a:spAutoFit/>
          </a:bodyPr>
          <a:lstStyle/>
          <a:p>
            <a:r>
              <a:rPr lang="en-IN" sz="1600" dirty="0">
                <a:latin typeface="Georgia" panose="02040502050405020303" pitchFamily="18" charset="0"/>
              </a:rPr>
              <a:t>Nurses</a:t>
            </a:r>
          </a:p>
        </p:txBody>
      </p:sp>
      <p:pic>
        <p:nvPicPr>
          <p:cNvPr id="1032" name="Picture 8" descr="Image of Pharmacist reviewing medication with a patient">
            <a:extLst>
              <a:ext uri="{FF2B5EF4-FFF2-40B4-BE49-F238E27FC236}">
                <a16:creationId xmlns:a16="http://schemas.microsoft.com/office/drawing/2014/main" id="{8EBE456B-0DC2-8AF2-2B20-F7F8032183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106" y="3429000"/>
            <a:ext cx="2381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150E93F-FC34-CDCD-0759-21C00D72F54C}"/>
              </a:ext>
            </a:extLst>
          </p:cNvPr>
          <p:cNvSpPr txBox="1"/>
          <p:nvPr/>
        </p:nvSpPr>
        <p:spPr>
          <a:xfrm>
            <a:off x="1301825" y="2956726"/>
            <a:ext cx="1408871" cy="338554"/>
          </a:xfrm>
          <a:prstGeom prst="rect">
            <a:avLst/>
          </a:prstGeom>
          <a:noFill/>
        </p:spPr>
        <p:txBody>
          <a:bodyPr wrap="square">
            <a:spAutoFit/>
          </a:bodyPr>
          <a:lstStyle/>
          <a:p>
            <a:r>
              <a:rPr lang="en-IN" sz="1600" dirty="0">
                <a:latin typeface="Georgia" panose="02040502050405020303" pitchFamily="18" charset="0"/>
              </a:rPr>
              <a:t>Pharmacist</a:t>
            </a:r>
          </a:p>
        </p:txBody>
      </p:sp>
      <p:pic>
        <p:nvPicPr>
          <p:cNvPr id="1034" name="Picture 10" descr="Image of Pharmacy technician filling prescriptions">
            <a:extLst>
              <a:ext uri="{FF2B5EF4-FFF2-40B4-BE49-F238E27FC236}">
                <a16:creationId xmlns:a16="http://schemas.microsoft.com/office/drawing/2014/main" id="{9FE5DD13-8B0A-A2D2-9A5E-58D653EC64E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984" y="3342054"/>
            <a:ext cx="2489933" cy="199194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0743FE26-6C73-A812-C411-AD83CCFA1918}"/>
              </a:ext>
            </a:extLst>
          </p:cNvPr>
          <p:cNvSpPr txBox="1"/>
          <p:nvPr/>
        </p:nvSpPr>
        <p:spPr>
          <a:xfrm>
            <a:off x="5175180" y="2921168"/>
            <a:ext cx="1287532" cy="338554"/>
          </a:xfrm>
          <a:prstGeom prst="rect">
            <a:avLst/>
          </a:prstGeom>
          <a:noFill/>
        </p:spPr>
        <p:txBody>
          <a:bodyPr wrap="square">
            <a:spAutoFit/>
          </a:bodyPr>
          <a:lstStyle/>
          <a:p>
            <a:r>
              <a:rPr lang="en-IN" sz="1600" dirty="0">
                <a:latin typeface="Georgia" panose="02040502050405020303" pitchFamily="18" charset="0"/>
              </a:rPr>
              <a:t>Pharmacies</a:t>
            </a:r>
          </a:p>
        </p:txBody>
      </p:sp>
      <p:pic>
        <p:nvPicPr>
          <p:cNvPr id="1036" name="Picture 12" descr="Image of Medical equipment salesperson demonstrating equipment to a doctor">
            <a:extLst>
              <a:ext uri="{FF2B5EF4-FFF2-40B4-BE49-F238E27FC236}">
                <a16:creationId xmlns:a16="http://schemas.microsoft.com/office/drawing/2014/main" id="{2C1878A1-3647-FA26-53FC-F7943DDAC6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94618" y="3329755"/>
            <a:ext cx="2381250" cy="1905000"/>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A922FB45-0CEB-325C-0539-B95441A29C1C}"/>
              </a:ext>
            </a:extLst>
          </p:cNvPr>
          <p:cNvSpPr txBox="1"/>
          <p:nvPr/>
        </p:nvSpPr>
        <p:spPr>
          <a:xfrm>
            <a:off x="8122985" y="2939960"/>
            <a:ext cx="2918327" cy="338554"/>
          </a:xfrm>
          <a:prstGeom prst="rect">
            <a:avLst/>
          </a:prstGeom>
          <a:noFill/>
        </p:spPr>
        <p:txBody>
          <a:bodyPr wrap="square">
            <a:spAutoFit/>
          </a:bodyPr>
          <a:lstStyle/>
          <a:p>
            <a:pPr algn="ctr"/>
            <a:r>
              <a:rPr lang="en-IN" sz="1600" dirty="0">
                <a:latin typeface="Georgia" panose="02040502050405020303" pitchFamily="18" charset="0"/>
              </a:rPr>
              <a:t>Medical Equipment Dealer</a:t>
            </a:r>
          </a:p>
        </p:txBody>
      </p:sp>
      <p:sp>
        <p:nvSpPr>
          <p:cNvPr id="6" name="TextBox 5">
            <a:extLst>
              <a:ext uri="{FF2B5EF4-FFF2-40B4-BE49-F238E27FC236}">
                <a16:creationId xmlns:a16="http://schemas.microsoft.com/office/drawing/2014/main" id="{9EA1E5B3-096C-A395-8A8A-DD5EA8CC08AF}"/>
              </a:ext>
            </a:extLst>
          </p:cNvPr>
          <p:cNvSpPr txBox="1"/>
          <p:nvPr/>
        </p:nvSpPr>
        <p:spPr>
          <a:xfrm>
            <a:off x="2710696" y="6100466"/>
            <a:ext cx="7062932" cy="276999"/>
          </a:xfrm>
          <a:prstGeom prst="rect">
            <a:avLst/>
          </a:prstGeom>
          <a:noFill/>
        </p:spPr>
        <p:txBody>
          <a:bodyPr wrap="square">
            <a:spAutoFit/>
          </a:bodyPr>
          <a:lstStyle/>
          <a:p>
            <a:pPr algn="ctr"/>
            <a:r>
              <a:rPr lang="en-US" sz="1200" dirty="0">
                <a:latin typeface="Georgia" panose="02040502050405020303" pitchFamily="18" charset="0"/>
              </a:rPr>
              <a:t>Figure: Glimpses of key persons at Hospitals, Pharmacies and dealers</a:t>
            </a:r>
            <a:endParaRPr lang="en-IN" sz="1200" dirty="0">
              <a:latin typeface="Georgia" panose="02040502050405020303" pitchFamily="18" charset="0"/>
            </a:endParaRPr>
          </a:p>
        </p:txBody>
      </p:sp>
    </p:spTree>
    <p:extLst>
      <p:ext uri="{BB962C8B-B14F-4D97-AF65-F5344CB8AC3E}">
        <p14:creationId xmlns:p14="http://schemas.microsoft.com/office/powerpoint/2010/main" val="55213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C9CFE473-12FB-3657-7A48-C4BC656A37AA}"/>
              </a:ext>
            </a:extLst>
          </p:cNvPr>
          <p:cNvGraphicFramePr>
            <a:graphicFrameLocks noGrp="1"/>
          </p:cNvGraphicFramePr>
          <p:nvPr>
            <p:extLst>
              <p:ext uri="{D42A27DB-BD31-4B8C-83A1-F6EECF244321}">
                <p14:modId xmlns:p14="http://schemas.microsoft.com/office/powerpoint/2010/main" val="1878487614"/>
              </p:ext>
            </p:extLst>
          </p:nvPr>
        </p:nvGraphicFramePr>
        <p:xfrm>
          <a:off x="533400" y="857957"/>
          <a:ext cx="9690100" cy="5429904"/>
        </p:xfrm>
        <a:graphic>
          <a:graphicData uri="http://schemas.openxmlformats.org/drawingml/2006/table">
            <a:tbl>
              <a:tblPr firstRow="1" bandRow="1"/>
              <a:tblGrid>
                <a:gridCol w="3248231">
                  <a:extLst>
                    <a:ext uri="{9D8B030D-6E8A-4147-A177-3AD203B41FA5}">
                      <a16:colId xmlns:a16="http://schemas.microsoft.com/office/drawing/2014/main" val="195504072"/>
                    </a:ext>
                  </a:extLst>
                </a:gridCol>
                <a:gridCol w="6441869">
                  <a:extLst>
                    <a:ext uri="{9D8B030D-6E8A-4147-A177-3AD203B41FA5}">
                      <a16:colId xmlns:a16="http://schemas.microsoft.com/office/drawing/2014/main" val="3347793734"/>
                    </a:ext>
                  </a:extLst>
                </a:gridCol>
              </a:tblGrid>
              <a:tr h="329742">
                <a:tc>
                  <a:txBody>
                    <a:bodyPr/>
                    <a:lstStyle/>
                    <a:p>
                      <a:pPr algn="ctr">
                        <a:lnSpc>
                          <a:spcPct val="107000"/>
                        </a:lnSpc>
                        <a:spcAft>
                          <a:spcPts val="800"/>
                        </a:spcAft>
                      </a:pPr>
                      <a:r>
                        <a:rPr lang="en-IN" sz="1400" b="1"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Role</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algn="ctr">
                        <a:lnSpc>
                          <a:spcPct val="107000"/>
                        </a:lnSpc>
                        <a:spcAft>
                          <a:spcPts val="800"/>
                        </a:spcAft>
                      </a:pPr>
                      <a:r>
                        <a:rPr lang="en-IN" sz="1400" b="1" kern="100" dirty="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Responsibilities</a:t>
                      </a:r>
                      <a:endParaRPr lang="en-IN" sz="1400" kern="100" dirty="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3110082737"/>
                  </a:ext>
                </a:extLst>
              </a:tr>
              <a:tr h="1127210">
                <a:tc>
                  <a:txBody>
                    <a:bodyPr/>
                    <a:lstStyle/>
                    <a:p>
                      <a:pPr algn="ctr">
                        <a:lnSpc>
                          <a:spcPct val="107000"/>
                        </a:lnSpc>
                        <a:spcAft>
                          <a:spcPts val="800"/>
                        </a:spcAft>
                      </a:pPr>
                      <a:r>
                        <a:rPr lang="en-IN" sz="1400" kern="10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Hospital Administrator/CEO</a:t>
                      </a:r>
                      <a:endParaRPr lang="en-IN" sz="1400" kern="10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Overssees overall hospital operations.</a:t>
                      </a:r>
                      <a:endParaRPr lang="en-IN" sz="1400" kern="10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Sets budget and strategic direction.</a:t>
                      </a:r>
                      <a:endParaRPr lang="en-IN" sz="1400" kern="10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Ensures compliance with regulations.</a:t>
                      </a:r>
                      <a:endParaRPr lang="en-IN" sz="1400" kern="10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extLst>
                  <a:ext uri="{0D108BD9-81ED-4DB2-BD59-A6C34878D82A}">
                    <a16:rowId xmlns:a16="http://schemas.microsoft.com/office/drawing/2014/main" val="1111538497"/>
                  </a:ext>
                </a:extLst>
              </a:tr>
              <a:tr h="1037891">
                <a:tc>
                  <a:txBody>
                    <a:bodyPr/>
                    <a:lstStyle/>
                    <a:p>
                      <a:pPr algn="ctr">
                        <a:lnSpc>
                          <a:spcPct val="107000"/>
                        </a:lnSpc>
                        <a:spcAft>
                          <a:spcPts val="800"/>
                        </a:spcAft>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Chief Medical Officer (CMO)</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Leads medical staff and oversees patient care quality.</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Implements quality control measures.</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Makes treatment decisions in collaborations with physicians.</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1977886577"/>
                  </a:ext>
                </a:extLst>
              </a:tr>
              <a:tr h="1032800">
                <a:tc>
                  <a:txBody>
                    <a:bodyPr/>
                    <a:lstStyle/>
                    <a:p>
                      <a:pPr algn="ctr">
                        <a:lnSpc>
                          <a:spcPct val="107000"/>
                        </a:lnSpc>
                        <a:spcAft>
                          <a:spcPts val="800"/>
                        </a:spcAft>
                      </a:pPr>
                      <a:r>
                        <a:rPr lang="en-IN" sz="1400" kern="10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Department Heads</a:t>
                      </a:r>
                      <a:endParaRPr lang="en-IN" sz="1400" kern="10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marL="342900" lvl="0" indent="-342900" algn="ctr">
                        <a:lnSpc>
                          <a:spcPct val="107000"/>
                        </a:lnSpc>
                        <a:spcAft>
                          <a:spcPts val="800"/>
                        </a:spcAft>
                        <a:buFont typeface="Wingdings" panose="05000000000000000000" pitchFamily="2" charset="2"/>
                        <a:buChar char=""/>
                      </a:pPr>
                      <a:r>
                        <a:rPr lang="en-IN"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Manage specific departments (e.g. Surgery, Nursing, Pharmacy).</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Oversee inventory levels and resource allocation within their departments.</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Place timely orders for medications, equipment and supplies.</a:t>
                      </a: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extLst>
                  <a:ext uri="{0D108BD9-81ED-4DB2-BD59-A6C34878D82A}">
                    <a16:rowId xmlns:a16="http://schemas.microsoft.com/office/drawing/2014/main" val="4156357533"/>
                  </a:ext>
                </a:extLst>
              </a:tr>
              <a:tr h="774066">
                <a:tc>
                  <a:txBody>
                    <a:bodyPr/>
                    <a:lstStyle/>
                    <a:p>
                      <a:pPr algn="ctr">
                        <a:lnSpc>
                          <a:spcPct val="107000"/>
                        </a:lnSpc>
                        <a:spcAft>
                          <a:spcPts val="800"/>
                        </a:spcAft>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Physicians</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342900" lvl="0" indent="-342900" algn="ctr">
                        <a:lnSpc>
                          <a:spcPct val="107000"/>
                        </a:lnSpc>
                        <a:spcAft>
                          <a:spcPts val="800"/>
                        </a:spcAft>
                        <a:buFont typeface="Wingdings" panose="05000000000000000000" pitchFamily="2" charset="2"/>
                        <a:buChar char=""/>
                      </a:pPr>
                      <a:r>
                        <a:rPr lang="en-IN"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Diagnose and treat patients.</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US" sz="1400" kern="100">
                          <a:solidFill>
                            <a:srgbClr val="000000"/>
                          </a:solidFill>
                          <a:effectLst/>
                          <a:highlight>
                            <a:srgbClr val="E7E7E7"/>
                          </a:highlight>
                          <a:latin typeface="Georgia" panose="02040502050405020303" pitchFamily="18" charset="0"/>
                          <a:ea typeface="Calibri" panose="020F0502020204030204" pitchFamily="34" charset="0"/>
                          <a:cs typeface="Vrinda" panose="020B0502040204020203" pitchFamily="34" charset="0"/>
                        </a:rPr>
                        <a:t>Prescribe medications based on expertise and drug interactions.</a:t>
                      </a:r>
                      <a:endParaRPr lang="en-IN" sz="1400" kern="100">
                        <a:effectLst/>
                        <a:highlight>
                          <a:srgbClr val="E7E7E7"/>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2132373338"/>
                  </a:ext>
                </a:extLst>
              </a:tr>
              <a:tr h="1128195">
                <a:tc>
                  <a:txBody>
                    <a:bodyPr/>
                    <a:lstStyle/>
                    <a:p>
                      <a:pPr algn="ctr">
                        <a:lnSpc>
                          <a:spcPct val="107000"/>
                        </a:lnSpc>
                        <a:spcAft>
                          <a:spcPts val="800"/>
                        </a:spcAft>
                      </a:pPr>
                      <a:r>
                        <a:rPr lang="en-IN"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Nurses</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marL="342900" lvl="0" indent="-342900" algn="ctr">
                        <a:lnSpc>
                          <a:spcPct val="107000"/>
                        </a:lnSpc>
                        <a:spcAft>
                          <a:spcPts val="800"/>
                        </a:spcAft>
                        <a:buFont typeface="Wingdings" panose="05000000000000000000" pitchFamily="2" charset="2"/>
                        <a:buChar char=""/>
                      </a:pPr>
                      <a:r>
                        <a:rPr lang="en-US"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Provide bedside care to patients.</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US"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Administer medications according to prescribed dosages.</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p>
                      <a:pPr marL="342900" lvl="0" indent="-342900" algn="ctr">
                        <a:lnSpc>
                          <a:spcPct val="107000"/>
                        </a:lnSpc>
                        <a:spcAft>
                          <a:spcPts val="800"/>
                        </a:spcAft>
                        <a:buFont typeface="Wingdings" panose="05000000000000000000" pitchFamily="2" charset="2"/>
                        <a:buChar char=""/>
                      </a:pPr>
                      <a:r>
                        <a:rPr lang="en-IN" sz="1400" kern="100" dirty="0">
                          <a:solidFill>
                            <a:srgbClr val="000000"/>
                          </a:solidFill>
                          <a:effectLst/>
                          <a:highlight>
                            <a:srgbClr val="CBCBCB"/>
                          </a:highlight>
                          <a:latin typeface="Georgia" panose="02040502050405020303" pitchFamily="18" charset="0"/>
                          <a:ea typeface="Calibri" panose="020F0502020204030204" pitchFamily="34" charset="0"/>
                          <a:cs typeface="Vrinda" panose="020B0502040204020203" pitchFamily="34" charset="0"/>
                        </a:rPr>
                        <a:t>Monitor patient condition for adverse reactions.</a:t>
                      </a:r>
                      <a:endParaRPr lang="en-IN" sz="1400" kern="100" dirty="0">
                        <a:effectLst/>
                        <a:highlight>
                          <a:srgbClr val="CBCBCB"/>
                        </a:highlight>
                        <a:latin typeface="Georgia" panose="02040502050405020303" pitchFamily="18" charset="0"/>
                        <a:ea typeface="Calibri" panose="020F0502020204030204" pitchFamily="34" charset="0"/>
                        <a:cs typeface="Vrinda" panose="020B0502040204020203" pitchFamily="34" charset="0"/>
                      </a:endParaRPr>
                    </a:p>
                  </a:txBody>
                  <a:tcPr marL="59871" marR="59871" marT="29936" marB="299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extLst>
                  <a:ext uri="{0D108BD9-81ED-4DB2-BD59-A6C34878D82A}">
                    <a16:rowId xmlns:a16="http://schemas.microsoft.com/office/drawing/2014/main" val="302481681"/>
                  </a:ext>
                </a:extLst>
              </a:tr>
            </a:tbl>
          </a:graphicData>
        </a:graphic>
      </p:graphicFrame>
      <p:sp>
        <p:nvSpPr>
          <p:cNvPr id="3" name="TextBox 2">
            <a:extLst>
              <a:ext uri="{FF2B5EF4-FFF2-40B4-BE49-F238E27FC236}">
                <a16:creationId xmlns:a16="http://schemas.microsoft.com/office/drawing/2014/main" id="{84783475-C828-9768-3955-99055356BB64}"/>
              </a:ext>
            </a:extLst>
          </p:cNvPr>
          <p:cNvSpPr txBox="1"/>
          <p:nvPr/>
        </p:nvSpPr>
        <p:spPr>
          <a:xfrm>
            <a:off x="2201141" y="6414809"/>
            <a:ext cx="7062932" cy="276999"/>
          </a:xfrm>
          <a:prstGeom prst="rect">
            <a:avLst/>
          </a:prstGeom>
          <a:noFill/>
        </p:spPr>
        <p:txBody>
          <a:bodyPr wrap="square">
            <a:spAutoFit/>
          </a:bodyPr>
          <a:lstStyle/>
          <a:p>
            <a:pPr algn="ctr"/>
            <a:r>
              <a:rPr lang="en-US" sz="1200" dirty="0">
                <a:latin typeface="Georgia" panose="02040502050405020303" pitchFamily="18" charset="0"/>
              </a:rPr>
              <a:t>Table: Bridge the roles and responsibilities for patient care and improved healthcare conditions</a:t>
            </a:r>
            <a:endParaRPr lang="en-IN" sz="1200" dirty="0">
              <a:latin typeface="Georgia" panose="02040502050405020303" pitchFamily="18" charset="0"/>
            </a:endParaRPr>
          </a:p>
        </p:txBody>
      </p:sp>
    </p:spTree>
    <p:extLst>
      <p:ext uri="{BB962C8B-B14F-4D97-AF65-F5344CB8AC3E}">
        <p14:creationId xmlns:p14="http://schemas.microsoft.com/office/powerpoint/2010/main" val="233870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8B73AA-599E-E886-618B-260302E809A8}"/>
              </a:ext>
            </a:extLst>
          </p:cNvPr>
          <p:cNvSpPr txBox="1"/>
          <p:nvPr/>
        </p:nvSpPr>
        <p:spPr>
          <a:xfrm>
            <a:off x="83883" y="236389"/>
            <a:ext cx="4753391" cy="6124754"/>
          </a:xfrm>
          <a:prstGeom prst="rect">
            <a:avLst/>
          </a:prstGeom>
          <a:noFill/>
        </p:spPr>
        <p:txBody>
          <a:bodyPr wrap="square">
            <a:spAutoFit/>
          </a:bodyPr>
          <a:lstStyle/>
          <a:p>
            <a:r>
              <a:rPr lang="en-US" sz="1400" b="1" dirty="0">
                <a:latin typeface="Georgia" panose="02040502050405020303" pitchFamily="18" charset="0"/>
              </a:rPr>
              <a:t>Patient Care:</a:t>
            </a:r>
            <a:r>
              <a:rPr lang="en-US" sz="1400" dirty="0">
                <a:latin typeface="Georgia" panose="02040502050405020303" pitchFamily="18" charset="0"/>
              </a:rPr>
              <a:t> </a:t>
            </a:r>
          </a:p>
          <a:p>
            <a:pPr marL="285750" indent="-285750" algn="just">
              <a:buFont typeface="Wingdings" panose="05000000000000000000" pitchFamily="2" charset="2"/>
              <a:buChar char="v"/>
            </a:pPr>
            <a:r>
              <a:rPr lang="en-US" sz="1400" dirty="0">
                <a:latin typeface="Georgia" panose="02040502050405020303" pitchFamily="18" charset="0"/>
              </a:rPr>
              <a:t>Ensures timely access to essential medications, medical equipment, and supplies.</a:t>
            </a:r>
          </a:p>
          <a:p>
            <a:pPr marL="285750" indent="-285750" algn="just">
              <a:buFont typeface="Wingdings" panose="05000000000000000000" pitchFamily="2" charset="2"/>
              <a:buChar char="v"/>
            </a:pPr>
            <a:r>
              <a:rPr lang="en-US" sz="1400" dirty="0">
                <a:latin typeface="Georgia" panose="02040502050405020303" pitchFamily="18" charset="0"/>
              </a:rPr>
              <a:t>Delays or shortages can directly impact treatment effectiveness and patient outcomes.</a:t>
            </a:r>
          </a:p>
          <a:p>
            <a:r>
              <a:rPr lang="en-US" sz="1400" b="1" dirty="0">
                <a:latin typeface="Georgia" panose="02040502050405020303" pitchFamily="18" charset="0"/>
              </a:rPr>
              <a:t>Cost Optimization:</a:t>
            </a:r>
            <a:r>
              <a:rPr lang="en-US" sz="1400" dirty="0">
                <a:latin typeface="Georgia" panose="02040502050405020303" pitchFamily="18" charset="0"/>
              </a:rPr>
              <a:t> </a:t>
            </a:r>
          </a:p>
          <a:p>
            <a:pPr marL="285750" indent="-285750" algn="just">
              <a:buFont typeface="Wingdings" panose="05000000000000000000" pitchFamily="2" charset="2"/>
              <a:buChar char="v"/>
            </a:pPr>
            <a:r>
              <a:rPr lang="en-US" sz="1400" dirty="0">
                <a:latin typeface="Georgia" panose="02040502050405020303" pitchFamily="18" charset="0"/>
              </a:rPr>
              <a:t>Streamlines processes, minimizes waste, and potentially reduces overall healthcare costs.</a:t>
            </a:r>
          </a:p>
          <a:p>
            <a:pPr marL="285750" indent="-285750" algn="just">
              <a:buFont typeface="Wingdings" panose="05000000000000000000" pitchFamily="2" charset="2"/>
              <a:buChar char="v"/>
            </a:pPr>
            <a:r>
              <a:rPr lang="en-US" sz="1400" dirty="0">
                <a:latin typeface="Georgia" panose="02040502050405020303" pitchFamily="18" charset="0"/>
              </a:rPr>
              <a:t>Efficient logistics and inventory management can lead to significant cost savings.</a:t>
            </a:r>
          </a:p>
          <a:p>
            <a:r>
              <a:rPr lang="en-US" sz="1400" b="1" dirty="0">
                <a:latin typeface="Georgia" panose="02040502050405020303" pitchFamily="18" charset="0"/>
              </a:rPr>
              <a:t>Improved Efficiency:</a:t>
            </a:r>
            <a:r>
              <a:rPr lang="en-US" sz="1400" dirty="0">
                <a:latin typeface="Georgia" panose="02040502050405020303" pitchFamily="18" charset="0"/>
              </a:rPr>
              <a:t> </a:t>
            </a:r>
          </a:p>
          <a:p>
            <a:pPr marL="285750" indent="-285750" algn="just">
              <a:buFont typeface="Wingdings" panose="05000000000000000000" pitchFamily="2" charset="2"/>
              <a:buChar char="v"/>
            </a:pPr>
            <a:r>
              <a:rPr lang="en-US" sz="1400" dirty="0">
                <a:latin typeface="Georgia" panose="02040502050405020303" pitchFamily="18" charset="0"/>
              </a:rPr>
              <a:t>Enables healthcare providers to focus on patient care rather than logistical challenges.</a:t>
            </a:r>
          </a:p>
          <a:p>
            <a:pPr marL="285750" indent="-285750" algn="just">
              <a:buFont typeface="Wingdings" panose="05000000000000000000" pitchFamily="2" charset="2"/>
              <a:buChar char="v"/>
            </a:pPr>
            <a:r>
              <a:rPr lang="en-US" sz="1400" dirty="0">
                <a:latin typeface="Georgia" panose="02040502050405020303" pitchFamily="18" charset="0"/>
              </a:rPr>
              <a:t>Well-coordinated supply chains ensure smooth operations and better resource utilization.</a:t>
            </a:r>
          </a:p>
          <a:p>
            <a:r>
              <a:rPr lang="en-US" sz="1400" b="1" dirty="0">
                <a:latin typeface="Georgia" panose="02040502050405020303" pitchFamily="18" charset="0"/>
              </a:rPr>
              <a:t>Resilience:</a:t>
            </a:r>
            <a:r>
              <a:rPr lang="en-US" sz="1400" dirty="0">
                <a:latin typeface="Georgia" panose="02040502050405020303" pitchFamily="18" charset="0"/>
              </a:rPr>
              <a:t> </a:t>
            </a:r>
          </a:p>
          <a:p>
            <a:pPr marL="285750" indent="-285750" algn="just">
              <a:buFont typeface="Wingdings" panose="05000000000000000000" pitchFamily="2" charset="2"/>
              <a:buChar char="v"/>
            </a:pPr>
            <a:r>
              <a:rPr lang="en-US" sz="1400" dirty="0">
                <a:latin typeface="Georgia" panose="02040502050405020303" pitchFamily="18" charset="0"/>
              </a:rPr>
              <a:t>Adapts to changing circumstances and unexpected disruptions.</a:t>
            </a:r>
          </a:p>
          <a:p>
            <a:pPr marL="285750" indent="-285750" algn="just">
              <a:buFont typeface="Wingdings" panose="05000000000000000000" pitchFamily="2" charset="2"/>
              <a:buChar char="v"/>
            </a:pPr>
            <a:r>
              <a:rPr lang="en-US" sz="1400" dirty="0">
                <a:latin typeface="Georgia" panose="02040502050405020303" pitchFamily="18" charset="0"/>
              </a:rPr>
              <a:t>A robust supply chain can mitigate the impact of emergencies and shortages.</a:t>
            </a:r>
          </a:p>
          <a:p>
            <a:r>
              <a:rPr lang="en-US" sz="1400" b="1" dirty="0">
                <a:latin typeface="Georgia" panose="02040502050405020303" pitchFamily="18" charset="0"/>
              </a:rPr>
              <a:t>Innovation:</a:t>
            </a:r>
            <a:r>
              <a:rPr lang="en-US" sz="1400" dirty="0">
                <a:latin typeface="Georgia" panose="02040502050405020303" pitchFamily="18" charset="0"/>
              </a:rPr>
              <a:t> </a:t>
            </a:r>
          </a:p>
          <a:p>
            <a:pPr marL="285750" indent="-285750" algn="just">
              <a:buFont typeface="Wingdings" panose="05000000000000000000" pitchFamily="2" charset="2"/>
              <a:buChar char="v"/>
            </a:pPr>
            <a:r>
              <a:rPr lang="en-US" sz="1400" dirty="0">
                <a:latin typeface="Georgia" panose="02040502050405020303" pitchFamily="18" charset="0"/>
              </a:rPr>
              <a:t>Facilitates the timely delivery of new technologies and treatments to patients.</a:t>
            </a:r>
          </a:p>
          <a:p>
            <a:pPr marL="285750" indent="-285750" algn="just">
              <a:buFont typeface="Wingdings" panose="05000000000000000000" pitchFamily="2" charset="2"/>
              <a:buChar char="v"/>
            </a:pPr>
            <a:r>
              <a:rPr lang="en-US" sz="1400" dirty="0">
                <a:latin typeface="Georgia" panose="02040502050405020303" pitchFamily="18" charset="0"/>
              </a:rPr>
              <a:t>Efficient distribution networks support the adoption of advancements in healthcare.</a:t>
            </a:r>
          </a:p>
          <a:p>
            <a:r>
              <a:rPr lang="en-US" sz="1400" b="1" dirty="0">
                <a:latin typeface="Georgia" panose="02040502050405020303" pitchFamily="18" charset="0"/>
              </a:rPr>
              <a:t>Visual Options:</a:t>
            </a:r>
            <a:endParaRPr lang="en-US" sz="1400" dirty="0">
              <a:latin typeface="Georgia" panose="02040502050405020303" pitchFamily="18" charset="0"/>
            </a:endParaRPr>
          </a:p>
          <a:p>
            <a:r>
              <a:rPr lang="en-US" sz="1400" dirty="0">
                <a:latin typeface="Georgia" panose="02040502050405020303" pitchFamily="18" charset="0"/>
              </a:rPr>
              <a:t>Consider using an image depicting a connected network of hospitals, pharmacies, and suppliers.</a:t>
            </a:r>
          </a:p>
        </p:txBody>
      </p:sp>
      <p:pic>
        <p:nvPicPr>
          <p:cNvPr id="7" name="Picture 6">
            <a:extLst>
              <a:ext uri="{FF2B5EF4-FFF2-40B4-BE49-F238E27FC236}">
                <a16:creationId xmlns:a16="http://schemas.microsoft.com/office/drawing/2014/main" id="{832C82CB-8D7A-D817-E88C-2625E1FEA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4596" y="421585"/>
            <a:ext cx="6935374" cy="5099540"/>
          </a:xfrm>
          <a:prstGeom prst="rect">
            <a:avLst/>
          </a:prstGeom>
        </p:spPr>
      </p:pic>
      <p:sp>
        <p:nvSpPr>
          <p:cNvPr id="3" name="TextBox 2">
            <a:extLst>
              <a:ext uri="{FF2B5EF4-FFF2-40B4-BE49-F238E27FC236}">
                <a16:creationId xmlns:a16="http://schemas.microsoft.com/office/drawing/2014/main" id="{86DAFE0B-8E5A-6934-7E95-3FAEBB6C6C1A}"/>
              </a:ext>
            </a:extLst>
          </p:cNvPr>
          <p:cNvSpPr txBox="1"/>
          <p:nvPr/>
        </p:nvSpPr>
        <p:spPr>
          <a:xfrm>
            <a:off x="5726545" y="5491195"/>
            <a:ext cx="6096000" cy="307777"/>
          </a:xfrm>
          <a:prstGeom prst="rect">
            <a:avLst/>
          </a:prstGeom>
          <a:noFill/>
        </p:spPr>
        <p:txBody>
          <a:bodyPr wrap="square">
            <a:spAutoFit/>
          </a:bodyPr>
          <a:lstStyle/>
          <a:p>
            <a:pPr algn="ctr"/>
            <a:r>
              <a:rPr lang="en-IN" sz="1400" dirty="0">
                <a:latin typeface="Georgia" panose="02040502050405020303" pitchFamily="18" charset="0"/>
              </a:rPr>
              <a:t>Figure: Healthcare supply chain</a:t>
            </a:r>
          </a:p>
        </p:txBody>
      </p:sp>
    </p:spTree>
    <p:extLst>
      <p:ext uri="{BB962C8B-B14F-4D97-AF65-F5344CB8AC3E}">
        <p14:creationId xmlns:p14="http://schemas.microsoft.com/office/powerpoint/2010/main" val="403248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in processes and parties in pharmacy management">
            <a:extLst>
              <a:ext uri="{FF2B5EF4-FFF2-40B4-BE49-F238E27FC236}">
                <a16:creationId xmlns:a16="http://schemas.microsoft.com/office/drawing/2014/main" id="{C6406832-087D-6367-3114-A3C77891BA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157"/>
          <a:stretch/>
        </p:blipFill>
        <p:spPr bwMode="auto">
          <a:xfrm>
            <a:off x="627578" y="1311161"/>
            <a:ext cx="10936843" cy="338882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8C888E1-600F-4374-094F-C6D9409D34B2}"/>
              </a:ext>
            </a:extLst>
          </p:cNvPr>
          <p:cNvSpPr txBox="1"/>
          <p:nvPr/>
        </p:nvSpPr>
        <p:spPr>
          <a:xfrm>
            <a:off x="3362037" y="4816825"/>
            <a:ext cx="6096000" cy="369332"/>
          </a:xfrm>
          <a:prstGeom prst="rect">
            <a:avLst/>
          </a:prstGeom>
          <a:noFill/>
        </p:spPr>
        <p:txBody>
          <a:bodyPr wrap="square">
            <a:spAutoFit/>
          </a:bodyPr>
          <a:lstStyle/>
          <a:p>
            <a:pPr algn="ctr"/>
            <a:r>
              <a:rPr lang="en-IN" dirty="0">
                <a:latin typeface="Georgia" panose="02040502050405020303" pitchFamily="18" charset="0"/>
              </a:rPr>
              <a:t>Figure: Pharmacy Management Process</a:t>
            </a:r>
          </a:p>
        </p:txBody>
      </p:sp>
    </p:spTree>
    <p:extLst>
      <p:ext uri="{BB962C8B-B14F-4D97-AF65-F5344CB8AC3E}">
        <p14:creationId xmlns:p14="http://schemas.microsoft.com/office/powerpoint/2010/main" val="146383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F5FFA34-2EF9-AD27-EA6C-871ABE3D4367}"/>
              </a:ext>
            </a:extLst>
          </p:cNvPr>
          <p:cNvPicPr>
            <a:picLocks noChangeAspect="1"/>
          </p:cNvPicPr>
          <p:nvPr/>
        </p:nvPicPr>
        <p:blipFill>
          <a:blip r:embed="rId2"/>
          <a:stretch>
            <a:fillRect/>
          </a:stretch>
        </p:blipFill>
        <p:spPr>
          <a:xfrm>
            <a:off x="1255547" y="277091"/>
            <a:ext cx="8048638" cy="5031664"/>
          </a:xfrm>
          <a:prstGeom prst="rect">
            <a:avLst/>
          </a:prstGeom>
        </p:spPr>
      </p:pic>
      <p:sp>
        <p:nvSpPr>
          <p:cNvPr id="7" name="TextBox 6">
            <a:extLst>
              <a:ext uri="{FF2B5EF4-FFF2-40B4-BE49-F238E27FC236}">
                <a16:creationId xmlns:a16="http://schemas.microsoft.com/office/drawing/2014/main" id="{7EA31B00-798F-8888-C6E5-00EA63D0E655}"/>
              </a:ext>
            </a:extLst>
          </p:cNvPr>
          <p:cNvSpPr txBox="1"/>
          <p:nvPr/>
        </p:nvSpPr>
        <p:spPr>
          <a:xfrm>
            <a:off x="-69142" y="6519446"/>
            <a:ext cx="12473577" cy="338554"/>
          </a:xfrm>
          <a:prstGeom prst="rect">
            <a:avLst/>
          </a:prstGeom>
          <a:noFill/>
        </p:spPr>
        <p:txBody>
          <a:bodyPr wrap="square">
            <a:spAutoFit/>
          </a:bodyPr>
          <a:lstStyle/>
          <a:p>
            <a:r>
              <a:rPr lang="en-IN" sz="800" b="0" i="0" dirty="0" err="1">
                <a:solidFill>
                  <a:srgbClr val="222222"/>
                </a:solidFill>
                <a:effectLst/>
                <a:highlight>
                  <a:srgbClr val="FFFFFF"/>
                </a:highlight>
                <a:latin typeface="Georgia" panose="02040502050405020303" pitchFamily="18" charset="0"/>
              </a:rPr>
              <a:t>Siadati</a:t>
            </a:r>
            <a:r>
              <a:rPr lang="en-IN" sz="800" b="0" i="0" dirty="0">
                <a:solidFill>
                  <a:srgbClr val="222222"/>
                </a:solidFill>
                <a:effectLst/>
                <a:highlight>
                  <a:srgbClr val="FFFFFF"/>
                </a:highlight>
                <a:latin typeface="Georgia" panose="02040502050405020303" pitchFamily="18" charset="0"/>
              </a:rPr>
              <a:t>, S., </a:t>
            </a:r>
            <a:r>
              <a:rPr lang="en-IN" sz="800" b="0" i="0" dirty="0" err="1">
                <a:solidFill>
                  <a:srgbClr val="222222"/>
                </a:solidFill>
                <a:effectLst/>
                <a:highlight>
                  <a:srgbClr val="FFFFFF"/>
                </a:highlight>
                <a:latin typeface="Georgia" panose="02040502050405020303" pitchFamily="18" charset="0"/>
              </a:rPr>
              <a:t>Tarokh</a:t>
            </a:r>
            <a:r>
              <a:rPr lang="en-IN" sz="800" b="0" i="0" dirty="0">
                <a:solidFill>
                  <a:srgbClr val="222222"/>
                </a:solidFill>
                <a:effectLst/>
                <a:highlight>
                  <a:srgbClr val="FFFFFF"/>
                </a:highlight>
                <a:latin typeface="Georgia" panose="02040502050405020303" pitchFamily="18" charset="0"/>
              </a:rPr>
              <a:t>, M. J., &amp; </a:t>
            </a:r>
            <a:r>
              <a:rPr lang="en-IN" sz="800" b="0" i="0" dirty="0" err="1">
                <a:solidFill>
                  <a:srgbClr val="222222"/>
                </a:solidFill>
                <a:effectLst/>
                <a:highlight>
                  <a:srgbClr val="FFFFFF"/>
                </a:highlight>
                <a:latin typeface="Georgia" panose="02040502050405020303" pitchFamily="18" charset="0"/>
              </a:rPr>
              <a:t>Noorossana</a:t>
            </a:r>
            <a:r>
              <a:rPr lang="en-IN" sz="800" b="0" i="0" dirty="0">
                <a:solidFill>
                  <a:srgbClr val="222222"/>
                </a:solidFill>
                <a:effectLst/>
                <a:highlight>
                  <a:srgbClr val="FFFFFF"/>
                </a:highlight>
                <a:latin typeface="Georgia" panose="02040502050405020303" pitchFamily="18" charset="0"/>
              </a:rPr>
              <a:t>, R. (2017). Fuzzy Risk Analysis Using Fuzzy Sampling Method: Case Study of Design a Reconfigurable Multi-Agent Supply Chain Network under Risk: Case Study of Design a Reconfigurable Multi-Agent Supply Chain Network under Risk. </a:t>
            </a:r>
            <a:r>
              <a:rPr lang="en-IN" sz="800" b="0" i="1" dirty="0">
                <a:solidFill>
                  <a:srgbClr val="222222"/>
                </a:solidFill>
                <a:effectLst/>
                <a:highlight>
                  <a:srgbClr val="FFFFFF"/>
                </a:highlight>
                <a:latin typeface="Georgia" panose="02040502050405020303" pitchFamily="18" charset="0"/>
              </a:rPr>
              <a:t>Industrial Engineering &amp; Management Systems</a:t>
            </a:r>
            <a:r>
              <a:rPr lang="en-IN" sz="800" b="0" i="0" dirty="0">
                <a:solidFill>
                  <a:srgbClr val="222222"/>
                </a:solidFill>
                <a:effectLst/>
                <a:highlight>
                  <a:srgbClr val="FFFFFF"/>
                </a:highlight>
                <a:latin typeface="Georgia" panose="02040502050405020303" pitchFamily="18" charset="0"/>
              </a:rPr>
              <a:t>, </a:t>
            </a:r>
            <a:r>
              <a:rPr lang="en-IN" sz="800" b="0" i="1" dirty="0">
                <a:solidFill>
                  <a:srgbClr val="222222"/>
                </a:solidFill>
                <a:effectLst/>
                <a:highlight>
                  <a:srgbClr val="FFFFFF"/>
                </a:highlight>
                <a:latin typeface="Georgia" panose="02040502050405020303" pitchFamily="18" charset="0"/>
              </a:rPr>
              <a:t>16</a:t>
            </a:r>
            <a:r>
              <a:rPr lang="en-IN" sz="800" b="0" i="0" dirty="0">
                <a:solidFill>
                  <a:srgbClr val="222222"/>
                </a:solidFill>
                <a:effectLst/>
                <a:highlight>
                  <a:srgbClr val="FFFFFF"/>
                </a:highlight>
                <a:latin typeface="Georgia" panose="02040502050405020303" pitchFamily="18" charset="0"/>
              </a:rPr>
              <a:t>(4), 455-464.</a:t>
            </a:r>
            <a:endParaRPr lang="en-IN" sz="800" dirty="0">
              <a:latin typeface="Georgia" panose="02040502050405020303" pitchFamily="18" charset="0"/>
            </a:endParaRPr>
          </a:p>
        </p:txBody>
      </p:sp>
      <p:sp>
        <p:nvSpPr>
          <p:cNvPr id="4" name="TextBox 3">
            <a:extLst>
              <a:ext uri="{FF2B5EF4-FFF2-40B4-BE49-F238E27FC236}">
                <a16:creationId xmlns:a16="http://schemas.microsoft.com/office/drawing/2014/main" id="{D87A39BC-17EF-D018-BD34-0DCCD01E29CE}"/>
              </a:ext>
            </a:extLst>
          </p:cNvPr>
          <p:cNvSpPr txBox="1"/>
          <p:nvPr/>
        </p:nvSpPr>
        <p:spPr>
          <a:xfrm>
            <a:off x="1080356" y="5621475"/>
            <a:ext cx="8784080" cy="373949"/>
          </a:xfrm>
          <a:prstGeom prst="rect">
            <a:avLst/>
          </a:prstGeom>
          <a:noFill/>
        </p:spPr>
        <p:txBody>
          <a:bodyPr wrap="square">
            <a:spAutoFit/>
          </a:bodyPr>
          <a:lstStyle/>
          <a:p>
            <a:pPr algn="ctr">
              <a:lnSpc>
                <a:spcPct val="107000"/>
              </a:lnSpc>
              <a:spcAft>
                <a:spcPts val="800"/>
              </a:spcAft>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Figure: An example configuration of healthcare supply chain network</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4069242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1FEBB9-9C87-1C2E-D48F-161B27EFC4CE}"/>
              </a:ext>
            </a:extLst>
          </p:cNvPr>
          <p:cNvSpPr txBox="1"/>
          <p:nvPr/>
        </p:nvSpPr>
        <p:spPr>
          <a:xfrm>
            <a:off x="244763" y="919212"/>
            <a:ext cx="11702473" cy="4381969"/>
          </a:xfrm>
          <a:prstGeom prst="rect">
            <a:avLst/>
          </a:prstGeom>
          <a:noFill/>
        </p:spPr>
        <p:txBody>
          <a:bodyPr wrap="square">
            <a:spAutoFit/>
          </a:bodyPr>
          <a:lstStyle/>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Understanding the key roles within the healthcare supply chain is vital for ensuring a well-functioning system that ultimately delivers optimal patient care. </a:t>
            </a:r>
          </a:p>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From hospital administrators setting strategic direction to nurses administering medications, each player contributes significantly. </a:t>
            </a:r>
          </a:p>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Hospitals rely on department heads to manage resource allocation, physicians to diagnose and prescribe, and pharmacists to dispense medications accurately. </a:t>
            </a:r>
          </a:p>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Pharmaceutical sales representatives and medical equipment dealers play crucial roles in introducing new technologies and ensuring equipment functionality. </a:t>
            </a:r>
          </a:p>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Appreciating the interconnectedness of these sectors reveals the intricate dance of communication and collaboration that keeps the supply chain moving. </a:t>
            </a:r>
          </a:p>
          <a:p>
            <a:pPr marL="171450" indent="-171450" algn="just">
              <a:lnSpc>
                <a:spcPct val="150000"/>
              </a:lnSpc>
              <a:spcBef>
                <a:spcPts val="600"/>
              </a:spcBef>
              <a:spcAft>
                <a:spcPts val="600"/>
              </a:spcAft>
              <a:buFont typeface="Wingdings" panose="05000000000000000000" pitchFamily="2" charset="2"/>
              <a:buChar char="v"/>
            </a:pPr>
            <a:r>
              <a:rPr lang="en-IN" sz="14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Each role, from hospitals to pharmacies and dealers, forms a vital link in the chain, ensuring the timely flow of medications and supplies that ultimately empowers healthcare professionals to deliver quality care to patients.</a:t>
            </a:r>
            <a:endParaRPr lang="en-IN" sz="1400" kern="1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5" name="TextBox 4">
            <a:extLst>
              <a:ext uri="{FF2B5EF4-FFF2-40B4-BE49-F238E27FC236}">
                <a16:creationId xmlns:a16="http://schemas.microsoft.com/office/drawing/2014/main" id="{2A458BA8-2811-83C0-8D18-0DB0C2580DF7}"/>
              </a:ext>
            </a:extLst>
          </p:cNvPr>
          <p:cNvSpPr txBox="1"/>
          <p:nvPr/>
        </p:nvSpPr>
        <p:spPr>
          <a:xfrm>
            <a:off x="2475346" y="279462"/>
            <a:ext cx="6096000" cy="530402"/>
          </a:xfrm>
          <a:prstGeom prst="rect">
            <a:avLst/>
          </a:prstGeom>
          <a:noFill/>
        </p:spPr>
        <p:txBody>
          <a:bodyPr wrap="square">
            <a:spAutoFit/>
          </a:bodyPr>
          <a:lstStyle/>
          <a:p>
            <a:pPr algn="ctr">
              <a:lnSpc>
                <a:spcPct val="107000"/>
              </a:lnSpc>
              <a:spcAft>
                <a:spcPts val="800"/>
              </a:spcAft>
            </a:pPr>
            <a:r>
              <a:rPr lang="en-IN" sz="2800" b="1" kern="100" dirty="0">
                <a:solidFill>
                  <a:schemeClr val="accent4">
                    <a:lumMod val="50000"/>
                  </a:schemeClr>
                </a:solidFill>
                <a:latin typeface="Georgia" panose="02040502050405020303" pitchFamily="18" charset="0"/>
                <a:ea typeface="Calibri" panose="020F0502020204030204" pitchFamily="34" charset="0"/>
                <a:cs typeface="Vrinda" panose="020B0502040204020203" pitchFamily="34" charset="0"/>
              </a:rPr>
              <a:t>Key Outcomes</a:t>
            </a:r>
            <a:endParaRPr lang="en-IN" sz="2800" b="1" kern="100" dirty="0">
              <a:solidFill>
                <a:schemeClr val="accent4">
                  <a:lumMod val="50000"/>
                </a:schemeClr>
              </a:solidFill>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99771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5F2799-9026-9509-EED2-697B0DE515A2}"/>
              </a:ext>
            </a:extLst>
          </p:cNvPr>
          <p:cNvPicPr>
            <a:picLocks noChangeAspect="1"/>
          </p:cNvPicPr>
          <p:nvPr/>
        </p:nvPicPr>
        <p:blipFill>
          <a:blip r:embed="rId2"/>
          <a:stretch>
            <a:fillRect/>
          </a:stretch>
        </p:blipFill>
        <p:spPr>
          <a:xfrm>
            <a:off x="2085334" y="1425780"/>
            <a:ext cx="7978430" cy="3663456"/>
          </a:xfrm>
          <a:prstGeom prst="rect">
            <a:avLst/>
          </a:prstGeom>
        </p:spPr>
      </p:pic>
    </p:spTree>
    <p:extLst>
      <p:ext uri="{BB962C8B-B14F-4D97-AF65-F5344CB8AC3E}">
        <p14:creationId xmlns:p14="http://schemas.microsoft.com/office/powerpoint/2010/main" val="3607020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690</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Georgia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Souradip Basu</dc:creator>
  <cp:lastModifiedBy>Souradip Basu</cp:lastModifiedBy>
  <cp:revision>17</cp:revision>
  <dcterms:created xsi:type="dcterms:W3CDTF">2024-05-02T12:49:30Z</dcterms:created>
  <dcterms:modified xsi:type="dcterms:W3CDTF">2024-06-09T14:40:45Z</dcterms:modified>
</cp:coreProperties>
</file>